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82" r:id="rId3"/>
    <p:sldId id="258" r:id="rId4"/>
    <p:sldId id="313" r:id="rId5"/>
    <p:sldId id="311" r:id="rId6"/>
    <p:sldId id="281" r:id="rId7"/>
    <p:sldId id="266" r:id="rId8"/>
    <p:sldId id="301" r:id="rId9"/>
    <p:sldId id="310" r:id="rId10"/>
    <p:sldId id="261" r:id="rId11"/>
    <p:sldId id="315" r:id="rId12"/>
    <p:sldId id="260" r:id="rId13"/>
    <p:sldId id="272" r:id="rId14"/>
    <p:sldId id="263" r:id="rId15"/>
    <p:sldId id="283" r:id="rId16"/>
    <p:sldId id="319" r:id="rId17"/>
    <p:sldId id="325" r:id="rId18"/>
    <p:sldId id="317" r:id="rId19"/>
    <p:sldId id="324" r:id="rId20"/>
    <p:sldId id="321" r:id="rId21"/>
    <p:sldId id="316" r:id="rId22"/>
    <p:sldId id="318" r:id="rId23"/>
    <p:sldId id="323" r:id="rId24"/>
    <p:sldId id="302" r:id="rId25"/>
    <p:sldId id="271" r:id="rId26"/>
    <p:sldId id="262" r:id="rId27"/>
    <p:sldId id="309" r:id="rId28"/>
    <p:sldId id="25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D5E725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94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384792-D902-4614-8401-AA6040D3F6C8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87F824-7B5F-41A9-B910-4D471103B946}">
      <dgm:prSet phldrT="[Текст]" custT="1"/>
      <dgm:spPr/>
      <dgm:t>
        <a:bodyPr/>
        <a:lstStyle/>
        <a:p>
          <a:pPr algn="just"/>
          <a:r>
            <a:rPr lang="ru-RU" sz="2400" dirty="0" smtClean="0"/>
            <a:t>Учителю: формировать </a:t>
          </a:r>
          <a:r>
            <a:rPr lang="ru-RU" sz="2400" dirty="0" err="1" smtClean="0"/>
            <a:t>УУД</a:t>
          </a:r>
          <a:r>
            <a:rPr lang="ru-RU" sz="2400" dirty="0" smtClean="0"/>
            <a:t>, достигать планируемых  результатов  без доп. затрат времени</a:t>
          </a:r>
          <a:endParaRPr lang="ru-RU" sz="3200" dirty="0"/>
        </a:p>
      </dgm:t>
    </dgm:pt>
    <dgm:pt modelId="{1D69DEA0-0080-44EA-AE00-E1D97E53682E}" type="parTrans" cxnId="{A5C324F1-88FF-4B4C-80FF-1F0D30953D6A}">
      <dgm:prSet/>
      <dgm:spPr/>
      <dgm:t>
        <a:bodyPr/>
        <a:lstStyle/>
        <a:p>
          <a:endParaRPr lang="ru-RU"/>
        </a:p>
      </dgm:t>
    </dgm:pt>
    <dgm:pt modelId="{B6939B16-FD37-4C11-9BA9-14047F67B6A0}" type="sibTrans" cxnId="{A5C324F1-88FF-4B4C-80FF-1F0D30953D6A}">
      <dgm:prSet/>
      <dgm:spPr/>
      <dgm:t>
        <a:bodyPr/>
        <a:lstStyle/>
        <a:p>
          <a:endParaRPr lang="ru-RU"/>
        </a:p>
      </dgm:t>
    </dgm:pt>
    <dgm:pt modelId="{5A57A5D4-0340-44E1-89B8-6094F56B4D63}">
      <dgm:prSet phldrT="[Текст]" custT="1"/>
      <dgm:spPr/>
      <dgm:t>
        <a:bodyPr/>
        <a:lstStyle/>
        <a:p>
          <a:pPr algn="just"/>
          <a:r>
            <a:rPr lang="ru-RU" sz="2400" dirty="0" smtClean="0"/>
            <a:t>Родителям: узнать своего ребенка, помогать развитию</a:t>
          </a:r>
          <a:endParaRPr lang="ru-RU" sz="1800" dirty="0"/>
        </a:p>
      </dgm:t>
    </dgm:pt>
    <dgm:pt modelId="{18E8E944-A042-47FB-92CA-F1A7749BB069}" type="parTrans" cxnId="{1F8FE75A-F8DF-49AC-A841-D5831FF0FA89}">
      <dgm:prSet/>
      <dgm:spPr/>
      <dgm:t>
        <a:bodyPr/>
        <a:lstStyle/>
        <a:p>
          <a:endParaRPr lang="ru-RU"/>
        </a:p>
      </dgm:t>
    </dgm:pt>
    <dgm:pt modelId="{73672271-7981-496D-ABFB-40294B16C6E0}" type="sibTrans" cxnId="{1F8FE75A-F8DF-49AC-A841-D5831FF0FA89}">
      <dgm:prSet/>
      <dgm:spPr/>
      <dgm:t>
        <a:bodyPr/>
        <a:lstStyle/>
        <a:p>
          <a:endParaRPr lang="ru-RU"/>
        </a:p>
      </dgm:t>
    </dgm:pt>
    <dgm:pt modelId="{EF406530-A182-43BF-9E66-8F1A54578674}">
      <dgm:prSet phldrT="[Текст]" custT="1"/>
      <dgm:spPr/>
      <dgm:t>
        <a:bodyPr/>
        <a:lstStyle/>
        <a:p>
          <a:r>
            <a:rPr lang="ru-RU" sz="2400" dirty="0" smtClean="0"/>
            <a:t>Ученику: обучаться  в значимой, эмоционально насыщенной деятельности, видеть результат и гордиться им </a:t>
          </a:r>
          <a:endParaRPr lang="ru-RU" sz="2000" dirty="0"/>
        </a:p>
      </dgm:t>
    </dgm:pt>
    <dgm:pt modelId="{97DBE8C3-DB3E-47D5-B764-A3E3166C77F6}" type="parTrans" cxnId="{1383E287-CADF-4790-A35D-074F81E2221A}">
      <dgm:prSet/>
      <dgm:spPr/>
      <dgm:t>
        <a:bodyPr/>
        <a:lstStyle/>
        <a:p>
          <a:endParaRPr lang="ru-RU"/>
        </a:p>
      </dgm:t>
    </dgm:pt>
    <dgm:pt modelId="{B80FA73C-55F1-4253-B4FF-FEF03BCBBBEB}" type="sibTrans" cxnId="{1383E287-CADF-4790-A35D-074F81E2221A}">
      <dgm:prSet/>
      <dgm:spPr/>
      <dgm:t>
        <a:bodyPr/>
        <a:lstStyle/>
        <a:p>
          <a:endParaRPr lang="ru-RU"/>
        </a:p>
      </dgm:t>
    </dgm:pt>
    <dgm:pt modelId="{ECCBE43D-AB56-42AE-BE9F-B1F980C4A3B6}" type="pres">
      <dgm:prSet presAssocID="{9A384792-D902-4614-8401-AA6040D3F6C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665FE4-BED1-45CE-870B-2FCD4300843C}" type="pres">
      <dgm:prSet presAssocID="{9A384792-D902-4614-8401-AA6040D3F6C8}" presName="dummyMaxCanvas" presStyleCnt="0">
        <dgm:presLayoutVars/>
      </dgm:prSet>
      <dgm:spPr/>
    </dgm:pt>
    <dgm:pt modelId="{6AC79DC5-2B5A-41B7-9B47-0A6019527108}" type="pres">
      <dgm:prSet presAssocID="{9A384792-D902-4614-8401-AA6040D3F6C8}" presName="ThreeNodes_1" presStyleLbl="node1" presStyleIdx="0" presStyleCnt="3" custScaleX="1176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B8AD2-964C-4D3D-8688-7E84C722BB05}" type="pres">
      <dgm:prSet presAssocID="{9A384792-D902-4614-8401-AA6040D3F6C8}" presName="ThreeNodes_2" presStyleLbl="node1" presStyleIdx="1" presStyleCnt="3" custScaleX="1176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E99236-3068-4C65-AC10-45A9AC383BFE}" type="pres">
      <dgm:prSet presAssocID="{9A384792-D902-4614-8401-AA6040D3F6C8}" presName="ThreeNodes_3" presStyleLbl="node1" presStyleIdx="2" presStyleCnt="3" custScaleX="117647" custScaleY="1278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A04EBD-C100-46CD-9841-4C2E2811D2CD}" type="pres">
      <dgm:prSet presAssocID="{9A384792-D902-4614-8401-AA6040D3F6C8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DCC415-E510-4805-A0DB-F3A191EBFEA7}" type="pres">
      <dgm:prSet presAssocID="{9A384792-D902-4614-8401-AA6040D3F6C8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766589-C91E-4F7C-99A3-D5BC31DC30FE}" type="pres">
      <dgm:prSet presAssocID="{9A384792-D902-4614-8401-AA6040D3F6C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74C445-5DDC-4A54-BA72-8EFF46D204EE}" type="pres">
      <dgm:prSet presAssocID="{9A384792-D902-4614-8401-AA6040D3F6C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89E0D-3D81-4C89-A80A-E63CFA848766}" type="pres">
      <dgm:prSet presAssocID="{9A384792-D902-4614-8401-AA6040D3F6C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237022-FFE0-4687-82EB-D726ACB0A12A}" type="presOf" srcId="{5A57A5D4-0340-44E1-89B8-6094F56B4D63}" destId="{3A74C445-5DDC-4A54-BA72-8EFF46D204EE}" srcOrd="1" destOrd="0" presId="urn:microsoft.com/office/officeart/2005/8/layout/vProcess5"/>
    <dgm:cxn modelId="{2AB37145-9C49-401B-8CA7-01BB6B378E93}" type="presOf" srcId="{6387F824-7B5F-41A9-B910-4D471103B946}" destId="{42766589-C91E-4F7C-99A3-D5BC31DC30FE}" srcOrd="1" destOrd="0" presId="urn:microsoft.com/office/officeart/2005/8/layout/vProcess5"/>
    <dgm:cxn modelId="{7C65271D-C3C6-451D-A405-021C479D71C2}" type="presOf" srcId="{73672271-7981-496D-ABFB-40294B16C6E0}" destId="{6DDCC415-E510-4805-A0DB-F3A191EBFEA7}" srcOrd="0" destOrd="0" presId="urn:microsoft.com/office/officeart/2005/8/layout/vProcess5"/>
    <dgm:cxn modelId="{9E4AD03F-E62B-47B2-8BFF-57BBD776CCAF}" type="presOf" srcId="{EF406530-A182-43BF-9E66-8F1A54578674}" destId="{55389E0D-3D81-4C89-A80A-E63CFA848766}" srcOrd="1" destOrd="0" presId="urn:microsoft.com/office/officeart/2005/8/layout/vProcess5"/>
    <dgm:cxn modelId="{1383E287-CADF-4790-A35D-074F81E2221A}" srcId="{9A384792-D902-4614-8401-AA6040D3F6C8}" destId="{EF406530-A182-43BF-9E66-8F1A54578674}" srcOrd="2" destOrd="0" parTransId="{97DBE8C3-DB3E-47D5-B764-A3E3166C77F6}" sibTransId="{B80FA73C-55F1-4253-B4FF-FEF03BCBBBEB}"/>
    <dgm:cxn modelId="{38F3E678-CBB3-4AF4-99E2-9136D08D2F6B}" type="presOf" srcId="{6387F824-7B5F-41A9-B910-4D471103B946}" destId="{6AC79DC5-2B5A-41B7-9B47-0A6019527108}" srcOrd="0" destOrd="0" presId="urn:microsoft.com/office/officeart/2005/8/layout/vProcess5"/>
    <dgm:cxn modelId="{AFF1A153-28AA-466E-A2D3-8EEE8782BD6A}" type="presOf" srcId="{EF406530-A182-43BF-9E66-8F1A54578674}" destId="{7FE99236-3068-4C65-AC10-45A9AC383BFE}" srcOrd="0" destOrd="0" presId="urn:microsoft.com/office/officeart/2005/8/layout/vProcess5"/>
    <dgm:cxn modelId="{A5C324F1-88FF-4B4C-80FF-1F0D30953D6A}" srcId="{9A384792-D902-4614-8401-AA6040D3F6C8}" destId="{6387F824-7B5F-41A9-B910-4D471103B946}" srcOrd="0" destOrd="0" parTransId="{1D69DEA0-0080-44EA-AE00-E1D97E53682E}" sibTransId="{B6939B16-FD37-4C11-9BA9-14047F67B6A0}"/>
    <dgm:cxn modelId="{30F109EA-63FA-4231-AE6F-411C481BEFB4}" type="presOf" srcId="{5A57A5D4-0340-44E1-89B8-6094F56B4D63}" destId="{6AFB8AD2-964C-4D3D-8688-7E84C722BB05}" srcOrd="0" destOrd="0" presId="urn:microsoft.com/office/officeart/2005/8/layout/vProcess5"/>
    <dgm:cxn modelId="{5EDE5CA6-52EE-45FF-957B-AD43D239967D}" type="presOf" srcId="{9A384792-D902-4614-8401-AA6040D3F6C8}" destId="{ECCBE43D-AB56-42AE-BE9F-B1F980C4A3B6}" srcOrd="0" destOrd="0" presId="urn:microsoft.com/office/officeart/2005/8/layout/vProcess5"/>
    <dgm:cxn modelId="{B02156C1-F57D-45D9-95BD-121862020250}" type="presOf" srcId="{B6939B16-FD37-4C11-9BA9-14047F67B6A0}" destId="{BCA04EBD-C100-46CD-9841-4C2E2811D2CD}" srcOrd="0" destOrd="0" presId="urn:microsoft.com/office/officeart/2005/8/layout/vProcess5"/>
    <dgm:cxn modelId="{1F8FE75A-F8DF-49AC-A841-D5831FF0FA89}" srcId="{9A384792-D902-4614-8401-AA6040D3F6C8}" destId="{5A57A5D4-0340-44E1-89B8-6094F56B4D63}" srcOrd="1" destOrd="0" parTransId="{18E8E944-A042-47FB-92CA-F1A7749BB069}" sibTransId="{73672271-7981-496D-ABFB-40294B16C6E0}"/>
    <dgm:cxn modelId="{65A6C7C8-610D-423A-9E5F-A4DECBCBDDE0}" type="presParOf" srcId="{ECCBE43D-AB56-42AE-BE9F-B1F980C4A3B6}" destId="{77665FE4-BED1-45CE-870B-2FCD4300843C}" srcOrd="0" destOrd="0" presId="urn:microsoft.com/office/officeart/2005/8/layout/vProcess5"/>
    <dgm:cxn modelId="{414F62CA-054E-4AF6-B64F-3A8E52DE0637}" type="presParOf" srcId="{ECCBE43D-AB56-42AE-BE9F-B1F980C4A3B6}" destId="{6AC79DC5-2B5A-41B7-9B47-0A6019527108}" srcOrd="1" destOrd="0" presId="urn:microsoft.com/office/officeart/2005/8/layout/vProcess5"/>
    <dgm:cxn modelId="{AD4B30FF-1A9F-4D9B-A576-F9C2034C1F43}" type="presParOf" srcId="{ECCBE43D-AB56-42AE-BE9F-B1F980C4A3B6}" destId="{6AFB8AD2-964C-4D3D-8688-7E84C722BB05}" srcOrd="2" destOrd="0" presId="urn:microsoft.com/office/officeart/2005/8/layout/vProcess5"/>
    <dgm:cxn modelId="{1F2733AD-FE0F-429E-B3DB-60257CF33CEB}" type="presParOf" srcId="{ECCBE43D-AB56-42AE-BE9F-B1F980C4A3B6}" destId="{7FE99236-3068-4C65-AC10-45A9AC383BFE}" srcOrd="3" destOrd="0" presId="urn:microsoft.com/office/officeart/2005/8/layout/vProcess5"/>
    <dgm:cxn modelId="{33D4A3E6-CC26-47D9-A6CA-D96F70AA3FDF}" type="presParOf" srcId="{ECCBE43D-AB56-42AE-BE9F-B1F980C4A3B6}" destId="{BCA04EBD-C100-46CD-9841-4C2E2811D2CD}" srcOrd="4" destOrd="0" presId="urn:microsoft.com/office/officeart/2005/8/layout/vProcess5"/>
    <dgm:cxn modelId="{B28218D7-60CF-4618-A2E3-96AEAF441C9A}" type="presParOf" srcId="{ECCBE43D-AB56-42AE-BE9F-B1F980C4A3B6}" destId="{6DDCC415-E510-4805-A0DB-F3A191EBFEA7}" srcOrd="5" destOrd="0" presId="urn:microsoft.com/office/officeart/2005/8/layout/vProcess5"/>
    <dgm:cxn modelId="{4C093387-9FED-4350-A2B8-B8714A10C457}" type="presParOf" srcId="{ECCBE43D-AB56-42AE-BE9F-B1F980C4A3B6}" destId="{42766589-C91E-4F7C-99A3-D5BC31DC30FE}" srcOrd="6" destOrd="0" presId="urn:microsoft.com/office/officeart/2005/8/layout/vProcess5"/>
    <dgm:cxn modelId="{3D2CD54A-B62B-4E35-9AEF-84EC4D3018C9}" type="presParOf" srcId="{ECCBE43D-AB56-42AE-BE9F-B1F980C4A3B6}" destId="{3A74C445-5DDC-4A54-BA72-8EFF46D204EE}" srcOrd="7" destOrd="0" presId="urn:microsoft.com/office/officeart/2005/8/layout/vProcess5"/>
    <dgm:cxn modelId="{19E9BF20-2CCC-46DF-9ED2-E1919E1BE3E7}" type="presParOf" srcId="{ECCBE43D-AB56-42AE-BE9F-B1F980C4A3B6}" destId="{55389E0D-3D81-4C89-A80A-E63CFA84876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C79DC5-2B5A-41B7-9B47-0A6019527108}">
      <dsp:nvSpPr>
        <dsp:cNvPr id="0" name=""/>
        <dsp:cNvSpPr/>
      </dsp:nvSpPr>
      <dsp:spPr>
        <a:xfrm>
          <a:off x="-457198" y="-84929"/>
          <a:ext cx="6095996" cy="1219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Учителю: формировать </a:t>
          </a:r>
          <a:r>
            <a:rPr lang="ru-RU" sz="2400" kern="1200" dirty="0" err="1" smtClean="0"/>
            <a:t>УУД</a:t>
          </a:r>
          <a:r>
            <a:rPr lang="ru-RU" sz="2400" kern="1200" dirty="0" smtClean="0"/>
            <a:t>, достигать планируемых  результатов  без доп. затрат времени</a:t>
          </a:r>
          <a:endParaRPr lang="ru-RU" sz="3200" kern="1200" dirty="0"/>
        </a:p>
      </dsp:txBody>
      <dsp:txXfrm>
        <a:off x="-421489" y="-49220"/>
        <a:ext cx="4560822" cy="1147782"/>
      </dsp:txXfrm>
    </dsp:sp>
    <dsp:sp modelId="{6AFB8AD2-964C-4D3D-8688-7E84C722BB05}">
      <dsp:nvSpPr>
        <dsp:cNvPr id="0" name=""/>
        <dsp:cNvSpPr/>
      </dsp:nvSpPr>
      <dsp:spPr>
        <a:xfrm>
          <a:off x="1" y="1337470"/>
          <a:ext cx="6095996" cy="1219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Родителям: узнать своего ребенка, помогать развитию</a:t>
          </a:r>
          <a:endParaRPr lang="ru-RU" sz="1800" kern="1200" dirty="0"/>
        </a:p>
      </dsp:txBody>
      <dsp:txXfrm>
        <a:off x="35710" y="1373179"/>
        <a:ext cx="4554367" cy="1147782"/>
      </dsp:txXfrm>
    </dsp:sp>
    <dsp:sp modelId="{7FE99236-3068-4C65-AC10-45A9AC383BFE}">
      <dsp:nvSpPr>
        <dsp:cNvPr id="0" name=""/>
        <dsp:cNvSpPr/>
      </dsp:nvSpPr>
      <dsp:spPr>
        <a:xfrm>
          <a:off x="457201" y="2590011"/>
          <a:ext cx="6095996" cy="15589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Ученику: обучаться  в значимой, эмоционально насыщенной деятельности, видеть результат и гордиться им </a:t>
          </a:r>
          <a:endParaRPr lang="ru-RU" sz="2000" kern="1200" dirty="0"/>
        </a:p>
      </dsp:txBody>
      <dsp:txXfrm>
        <a:off x="502860" y="2635670"/>
        <a:ext cx="4534467" cy="1467599"/>
      </dsp:txXfrm>
    </dsp:sp>
    <dsp:sp modelId="{BCA04EBD-C100-46CD-9841-4C2E2811D2CD}">
      <dsp:nvSpPr>
        <dsp:cNvPr id="0" name=""/>
        <dsp:cNvSpPr/>
      </dsp:nvSpPr>
      <dsp:spPr>
        <a:xfrm>
          <a:off x="4389120" y="839630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4567428" y="839630"/>
        <a:ext cx="435864" cy="596341"/>
      </dsp:txXfrm>
    </dsp:sp>
    <dsp:sp modelId="{6DDCC415-E510-4805-A0DB-F3A191EBFEA7}">
      <dsp:nvSpPr>
        <dsp:cNvPr id="0" name=""/>
        <dsp:cNvSpPr/>
      </dsp:nvSpPr>
      <dsp:spPr>
        <a:xfrm>
          <a:off x="4846320" y="2253902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024628" y="2253902"/>
        <a:ext cx="435864" cy="5963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BF546-4517-4D8C-84A1-DCC4C834C8DF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0DDB4-4A70-41E2-BCCB-B4DE331ED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74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0DDB4-4A70-41E2-BCCB-B4DE331ED91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804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8475D8-BBAD-434A-8DEA-95670427405E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32959E-7837-44D5-B512-35A7B685D50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4" descr="&amp;Dcy;&amp;ocy;&amp;mcy;&amp;Dcy;&amp;acy;&amp;Rcy;&amp;acy; &amp;Rcy;&amp;ycy;&amp;ncy;&amp;ocy;&amp;kcy;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4214818"/>
            <a:ext cx="2214558" cy="221455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8475D8-BBAD-434A-8DEA-95670427405E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32959E-7837-44D5-B512-35A7B685D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8475D8-BBAD-434A-8DEA-95670427405E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32959E-7837-44D5-B512-35A7B685D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8475D8-BBAD-434A-8DEA-95670427405E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32959E-7837-44D5-B512-35A7B685D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8475D8-BBAD-434A-8DEA-95670427405E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32959E-7837-44D5-B512-35A7B685D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8475D8-BBAD-434A-8DEA-95670427405E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32959E-7837-44D5-B512-35A7B685D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8475D8-BBAD-434A-8DEA-95670427405E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32959E-7837-44D5-B512-35A7B685D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8475D8-BBAD-434A-8DEA-95670427405E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32959E-7837-44D5-B512-35A7B685D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8475D8-BBAD-434A-8DEA-95670427405E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32959E-7837-44D5-B512-35A7B685D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8475D8-BBAD-434A-8DEA-95670427405E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32959E-7837-44D5-B512-35A7B685D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8475D8-BBAD-434A-8DEA-95670427405E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32959E-7837-44D5-B512-35A7B685D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aster99_background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" y="4281"/>
            <a:ext cx="9143999" cy="68537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3314" name="Picture 2" descr="&amp;Bcy;&amp;lcy;&amp;ocy;&amp;gcy; - &amp;Pcy;&amp;rcy;&amp;icy;&amp;vcy;&amp;iecy;&amp;tcy;.&amp;rcy;&amp;ucy; - &amp;Lcy;&amp;icy;&amp;ncy;&amp;iecy;&amp;iecy;&amp;chcy;&amp;kcy;&amp;icy; -&amp;rcy;&amp;acy;&amp;zcy;&amp;dcy;&amp;iecy;&amp;lcy;&amp;icy;&amp;tcy;&amp;iecy;&amp;lcy;&amp;icy; - &amp;Lcy;&amp;icy;&amp;chcy;&amp;ncy;&amp;ycy;&amp;jcy; &amp;icy;&amp;ncy;&amp;tcy;&amp;iecy;&amp;rcy;&amp;ncy;&amp;iecy;&amp;tcy; &amp;dcy;&amp;ncy;&amp;iecy;&amp;vcy;&amp;ncy;&amp;icy;&amp;kcy; &amp;pcy;&amp;ocy;&amp;lcy;&amp;softcy;&amp;zcy;&amp;ocy;&amp;vcy;&amp;acy;&amp;tcy;&amp;iecy;&amp;lcy;&amp;yacy; lyubov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5715000" cy="485775"/>
          </a:xfrm>
          <a:prstGeom prst="rect">
            <a:avLst/>
          </a:prstGeom>
          <a:noFill/>
        </p:spPr>
      </p:pic>
      <p:pic>
        <p:nvPicPr>
          <p:cNvPr id="9" name="Picture 2" descr="&amp;Bcy;&amp;lcy;&amp;ocy;&amp;gcy; - &amp;Pcy;&amp;rcy;&amp;icy;&amp;vcy;&amp;iecy;&amp;tcy;.&amp;rcy;&amp;ucy; - &amp;Lcy;&amp;icy;&amp;ncy;&amp;iecy;&amp;iecy;&amp;chcy;&amp;kcy;&amp;icy; -&amp;rcy;&amp;acy;&amp;zcy;&amp;dcy;&amp;iecy;&amp;lcy;&amp;icy;&amp;tcy;&amp;iecy;&amp;lcy;&amp;icy; - &amp;Lcy;&amp;icy;&amp;chcy;&amp;ncy;&amp;ycy;&amp;jcy; &amp;icy;&amp;ncy;&amp;tcy;&amp;iecy;&amp;rcy;&amp;ncy;&amp;iecy;&amp;tcy; &amp;dcy;&amp;ncy;&amp;iecy;&amp;vcy;&amp;ncy;&amp;icy;&amp;kcy; &amp;pcy;&amp;ocy;&amp;lcy;&amp;softcy;&amp;zcy;&amp;ocy;&amp;vcy;&amp;acy;&amp;tcy;&amp;iecy;&amp;lcy;&amp;yacy; lyubov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5400000">
            <a:off x="6043612" y="3543283"/>
            <a:ext cx="5715000" cy="485775"/>
          </a:xfrm>
          <a:prstGeom prst="rect">
            <a:avLst/>
          </a:prstGeom>
          <a:noFill/>
        </p:spPr>
      </p:pic>
      <p:pic>
        <p:nvPicPr>
          <p:cNvPr id="10" name="Picture 2" descr="&amp;Bcy;&amp;lcy;&amp;ocy;&amp;gcy; - &amp;Pcy;&amp;rcy;&amp;icy;&amp;vcy;&amp;iecy;&amp;tcy;.&amp;rcy;&amp;ucy; - &amp;Lcy;&amp;icy;&amp;ncy;&amp;iecy;&amp;iecy;&amp;chcy;&amp;kcy;&amp;icy; -&amp;rcy;&amp;acy;&amp;zcy;&amp;dcy;&amp;iecy;&amp;lcy;&amp;icy;&amp;tcy;&amp;iecy;&amp;lcy;&amp;icy; - &amp;Lcy;&amp;icy;&amp;chcy;&amp;ncy;&amp;ycy;&amp;jcy; &amp;icy;&amp;ncy;&amp;tcy;&amp;iecy;&amp;rcy;&amp;ncy;&amp;iecy;&amp;tcy; &amp;dcy;&amp;ncy;&amp;iecy;&amp;vcy;&amp;ncy;&amp;icy;&amp;kcy; &amp;pcy;&amp;ocy;&amp;lcy;&amp;softcy;&amp;zcy;&amp;ocy;&amp;vcy;&amp;acy;&amp;tcy;&amp;iecy;&amp;lcy;&amp;yacy; lyubov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5400000">
            <a:off x="-2614613" y="2828902"/>
            <a:ext cx="5715000" cy="485775"/>
          </a:xfrm>
          <a:prstGeom prst="rect">
            <a:avLst/>
          </a:prstGeom>
          <a:noFill/>
        </p:spPr>
      </p:pic>
      <p:pic>
        <p:nvPicPr>
          <p:cNvPr id="11" name="Picture 2" descr="&amp;Bcy;&amp;lcy;&amp;ocy;&amp;gcy; - &amp;Pcy;&amp;rcy;&amp;icy;&amp;vcy;&amp;iecy;&amp;tcy;.&amp;rcy;&amp;ucy; - &amp;Lcy;&amp;icy;&amp;ncy;&amp;iecy;&amp;iecy;&amp;chcy;&amp;kcy;&amp;icy; -&amp;rcy;&amp;acy;&amp;zcy;&amp;dcy;&amp;iecy;&amp;lcy;&amp;icy;&amp;tcy;&amp;iecy;&amp;lcy;&amp;icy; - &amp;Lcy;&amp;icy;&amp;chcy;&amp;ncy;&amp;ycy;&amp;jcy; &amp;icy;&amp;ncy;&amp;tcy;&amp;iecy;&amp;rcy;&amp;ncy;&amp;iecy;&amp;tcy; &amp;dcy;&amp;ncy;&amp;iecy;&amp;vcy;&amp;ncy;&amp;icy;&amp;kcy; &amp;pcy;&amp;ocy;&amp;lcy;&amp;softcy;&amp;zcy;&amp;ocy;&amp;vcy;&amp;acy;&amp;tcy;&amp;iecy;&amp;lcy;&amp;yacy; lyubov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4282" y="6372225"/>
            <a:ext cx="5715000" cy="485775"/>
          </a:xfrm>
          <a:prstGeom prst="rect">
            <a:avLst/>
          </a:prstGeom>
          <a:noFill/>
        </p:spPr>
      </p:pic>
      <p:pic>
        <p:nvPicPr>
          <p:cNvPr id="12" name="Picture 2" descr="&amp;Bcy;&amp;lcy;&amp;ocy;&amp;gcy; - &amp;Pcy;&amp;rcy;&amp;icy;&amp;vcy;&amp;iecy;&amp;tcy;.&amp;rcy;&amp;ucy; - &amp;Lcy;&amp;icy;&amp;ncy;&amp;iecy;&amp;iecy;&amp;chcy;&amp;kcy;&amp;icy; -&amp;rcy;&amp;acy;&amp;zcy;&amp;dcy;&amp;iecy;&amp;lcy;&amp;icy;&amp;tcy;&amp;iecy;&amp;lcy;&amp;icy; - &amp;Lcy;&amp;icy;&amp;chcy;&amp;ncy;&amp;ycy;&amp;jcy; &amp;icy;&amp;ncy;&amp;tcy;&amp;iecy;&amp;rcy;&amp;ncy;&amp;iecy;&amp;tcy; &amp;dcy;&amp;ncy;&amp;iecy;&amp;vcy;&amp;ncy;&amp;icy;&amp;kcy; &amp;pcy;&amp;ocy;&amp;lcy;&amp;softcy;&amp;zcy;&amp;ocy;&amp;vcy;&amp;acy;&amp;tcy;&amp;iecy;&amp;lcy;&amp;yacy; lyubov"/>
          <p:cNvPicPr>
            <a:picLocks noChangeAspect="1" noChangeArrowheads="1"/>
          </p:cNvPicPr>
          <p:nvPr/>
        </p:nvPicPr>
        <p:blipFill>
          <a:blip r:embed="rId14" cstate="print"/>
          <a:srcRect l="41250" r="4999"/>
          <a:stretch>
            <a:fillRect/>
          </a:stretch>
        </p:blipFill>
        <p:spPr bwMode="auto">
          <a:xfrm>
            <a:off x="5500694" y="0"/>
            <a:ext cx="3071834" cy="485775"/>
          </a:xfrm>
          <a:prstGeom prst="rect">
            <a:avLst/>
          </a:prstGeom>
          <a:noFill/>
        </p:spPr>
      </p:pic>
      <p:pic>
        <p:nvPicPr>
          <p:cNvPr id="13" name="Picture 2" descr="&amp;Bcy;&amp;lcy;&amp;ocy;&amp;gcy; - &amp;Pcy;&amp;rcy;&amp;icy;&amp;vcy;&amp;iecy;&amp;tcy;.&amp;rcy;&amp;ucy; - &amp;Lcy;&amp;icy;&amp;ncy;&amp;iecy;&amp;iecy;&amp;chcy;&amp;kcy;&amp;icy; -&amp;rcy;&amp;acy;&amp;zcy;&amp;dcy;&amp;iecy;&amp;lcy;&amp;icy;&amp;tcy;&amp;iecy;&amp;lcy;&amp;icy; - &amp;Lcy;&amp;icy;&amp;chcy;&amp;ncy;&amp;ycy;&amp;jcy; &amp;icy;&amp;ncy;&amp;tcy;&amp;iecy;&amp;rcy;&amp;ncy;&amp;iecy;&amp;tcy; &amp;dcy;&amp;ncy;&amp;iecy;&amp;vcy;&amp;ncy;&amp;icy;&amp;kcy; &amp;pcy;&amp;ocy;&amp;lcy;&amp;softcy;&amp;zcy;&amp;ocy;&amp;vcy;&amp;acy;&amp;tcy;&amp;iecy;&amp;lcy;&amp;yacy; lyubov"/>
          <p:cNvPicPr>
            <a:picLocks noChangeAspect="1" noChangeArrowheads="1"/>
          </p:cNvPicPr>
          <p:nvPr/>
        </p:nvPicPr>
        <p:blipFill>
          <a:blip r:embed="rId14" cstate="print"/>
          <a:srcRect l="41250" r="4999"/>
          <a:stretch>
            <a:fillRect/>
          </a:stretch>
        </p:blipFill>
        <p:spPr bwMode="auto">
          <a:xfrm>
            <a:off x="5786446" y="6372225"/>
            <a:ext cx="3071834" cy="485775"/>
          </a:xfrm>
          <a:prstGeom prst="rect">
            <a:avLst/>
          </a:prstGeom>
          <a:noFill/>
        </p:spPr>
      </p:pic>
      <p:pic>
        <p:nvPicPr>
          <p:cNvPr id="14" name="Picture 2" descr="&amp;Bcy;&amp;lcy;&amp;ocy;&amp;gcy; - &amp;Pcy;&amp;rcy;&amp;icy;&amp;vcy;&amp;iecy;&amp;tcy;.&amp;rcy;&amp;ucy; - &amp;Lcy;&amp;icy;&amp;ncy;&amp;iecy;&amp;iecy;&amp;chcy;&amp;kcy;&amp;icy; -&amp;rcy;&amp;acy;&amp;zcy;&amp;dcy;&amp;iecy;&amp;lcy;&amp;icy;&amp;tcy;&amp;iecy;&amp;lcy;&amp;icy; - &amp;Lcy;&amp;icy;&amp;chcy;&amp;ncy;&amp;ycy;&amp;jcy; &amp;icy;&amp;ncy;&amp;tcy;&amp;iecy;&amp;rcy;&amp;ncy;&amp;iecy;&amp;tcy; &amp;dcy;&amp;ncy;&amp;iecy;&amp;vcy;&amp;ncy;&amp;icy;&amp;kcy; &amp;pcy;&amp;ocy;&amp;lcy;&amp;softcy;&amp;zcy;&amp;ocy;&amp;vcy;&amp;acy;&amp;tcy;&amp;iecy;&amp;lcy;&amp;yacy; lyubov"/>
          <p:cNvPicPr>
            <a:picLocks noChangeAspect="1" noChangeArrowheads="1"/>
          </p:cNvPicPr>
          <p:nvPr/>
        </p:nvPicPr>
        <p:blipFill>
          <a:blip r:embed="rId14" cstate="print"/>
          <a:srcRect l="76251" t="11764" r="4999"/>
          <a:stretch>
            <a:fillRect/>
          </a:stretch>
        </p:blipFill>
        <p:spPr bwMode="auto">
          <a:xfrm rot="5400000">
            <a:off x="-321470" y="5893610"/>
            <a:ext cx="1071568" cy="428628"/>
          </a:xfrm>
          <a:prstGeom prst="rect">
            <a:avLst/>
          </a:prstGeom>
          <a:noFill/>
        </p:spPr>
      </p:pic>
      <p:pic>
        <p:nvPicPr>
          <p:cNvPr id="15" name="Picture 2" descr="&amp;Bcy;&amp;lcy;&amp;ocy;&amp;gcy; - &amp;Pcy;&amp;rcy;&amp;icy;&amp;vcy;&amp;iecy;&amp;tcy;.&amp;rcy;&amp;ucy; - &amp;Lcy;&amp;icy;&amp;ncy;&amp;iecy;&amp;iecy;&amp;chcy;&amp;kcy;&amp;icy; -&amp;rcy;&amp;acy;&amp;zcy;&amp;dcy;&amp;iecy;&amp;lcy;&amp;icy;&amp;tcy;&amp;iecy;&amp;lcy;&amp;icy; - &amp;Lcy;&amp;icy;&amp;chcy;&amp;ncy;&amp;ycy;&amp;jcy; &amp;icy;&amp;ncy;&amp;tcy;&amp;iecy;&amp;rcy;&amp;ncy;&amp;iecy;&amp;tcy; &amp;dcy;&amp;ncy;&amp;iecy;&amp;vcy;&amp;ncy;&amp;icy;&amp;kcy; &amp;pcy;&amp;ocy;&amp;lcy;&amp;softcy;&amp;zcy;&amp;ocy;&amp;vcy;&amp;acy;&amp;tcy;&amp;iecy;&amp;lcy;&amp;yacy; lyubov"/>
          <p:cNvPicPr>
            <a:picLocks noChangeAspect="1" noChangeArrowheads="1"/>
          </p:cNvPicPr>
          <p:nvPr/>
        </p:nvPicPr>
        <p:blipFill>
          <a:blip r:embed="rId14" cstate="print"/>
          <a:srcRect l="80001" t="11738" r="4999" b="-14687"/>
          <a:stretch>
            <a:fillRect/>
          </a:stretch>
        </p:blipFill>
        <p:spPr bwMode="auto">
          <a:xfrm rot="5400000">
            <a:off x="8465324" y="321430"/>
            <a:ext cx="857254" cy="50009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ostovkniga.com/assets/images/kartinki/5.gif" TargetMode="External"/><Relationship Id="rId13" Type="http://schemas.openxmlformats.org/officeDocument/2006/relationships/hyperlink" Target="http://i.47news.ru/photos/2013/07/1280x1024_YSpYTnzlVnpj4MdR1Z8m.jpg" TargetMode="External"/><Relationship Id="rId3" Type="http://schemas.openxmlformats.org/officeDocument/2006/relationships/hyperlink" Target="http://media.nn.ru/data/forum/images/2013-07/70399699-turistenok.jpg" TargetMode="External"/><Relationship Id="rId7" Type="http://schemas.openxmlformats.org/officeDocument/2006/relationships/hyperlink" Target="http://900igr.net/datai/mkhk/ZHivopis-Rossii-19-veka/0029-054-Domashnee-zadanie-Podgotovit-proekty-po-odnoj-iz-tem-Tretjakovskaja.jpg" TargetMode="External"/><Relationship Id="rId12" Type="http://schemas.openxmlformats.org/officeDocument/2006/relationships/hyperlink" Target="http://im1-tub-ru.yandex.net/i?id=89d9b2e67b9eb14e936ed6a03548ef7f-137-144&amp;n=21" TargetMode="External"/><Relationship Id="rId17" Type="http://schemas.openxmlformats.org/officeDocument/2006/relationships/hyperlink" Target="http://yandex.ru/images/search?text=%20%D1%81%D0%BB%D0%BE%D0%B2%D0%B0%D1%80%D0%B8%20%20%D0%BA%D0%B0%D1%80%D1%82%D0%B8%D0%BD%D0%BA%D0%B0%20%20&amp;uinfo=sw-1280-sh-1024-ww-1263-wh-909-pd-1-wp-5x4_1280x1024" TargetMode="External"/><Relationship Id="rId2" Type="http://schemas.openxmlformats.org/officeDocument/2006/relationships/hyperlink" Target="http://gym1.oprb.ru/data/15/845/news/26997_photo.jpg" TargetMode="External"/><Relationship Id="rId16" Type="http://schemas.openxmlformats.org/officeDocument/2006/relationships/hyperlink" Target="http://s58.radikal.ru/i160/1212/96/a176553124fe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1.liveinternet.ru/images/attach/c/3/74/837/74837071_A_ZNAETE.jpg" TargetMode="External"/><Relationship Id="rId11" Type="http://schemas.openxmlformats.org/officeDocument/2006/relationships/hyperlink" Target="http://thelib.ru/books/00/04/18/00041827/any2fbimgloader1.jpeg" TargetMode="External"/><Relationship Id="rId5" Type="http://schemas.openxmlformats.org/officeDocument/2006/relationships/hyperlink" Target="http://www.nextonmarket.com/u/4857/p/640x480/1b22de778ea2959e60b9e719fbe5b438.jpg" TargetMode="External"/><Relationship Id="rId15" Type="http://schemas.openxmlformats.org/officeDocument/2006/relationships/hyperlink" Target="http://funforkids.ru/pictures/school21/school21055.jpg" TargetMode="External"/><Relationship Id="rId10" Type="http://schemas.openxmlformats.org/officeDocument/2006/relationships/hyperlink" Target="http://files.ru.ladoshki.com/data/goesdown/Oseeva_Valentina/pics/_author.jpg" TargetMode="External"/><Relationship Id="rId4" Type="http://schemas.openxmlformats.org/officeDocument/2006/relationships/hyperlink" Target="http://s60.radikal.ru/i167/1010/0b/0b30a96f7a3d.png" TargetMode="External"/><Relationship Id="rId9" Type="http://schemas.openxmlformats.org/officeDocument/2006/relationships/hyperlink" Target="http://img0.liveinternet.ru/images/attach/c/5/88/542/88542438_clipart64.png" TargetMode="External"/><Relationship Id="rId14" Type="http://schemas.openxmlformats.org/officeDocument/2006/relationships/hyperlink" Target="http://kinofilms.tv/images/films/48/47428/pict/2.jp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img1.liveinternet.ru/images/attach/c/7/97/685/97685321_4682843_ce36cacb87.png" TargetMode="External"/><Relationship Id="rId2" Type="http://schemas.openxmlformats.org/officeDocument/2006/relationships/hyperlink" Target="http://starshin.inmarket.biz/images/prodimages/20/0/200316_1_b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homepages.wmich.edu/~ckv9258/powerp_ludlow_c_files/master99_background.gi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2736303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Cambria" pitchFamily="18" charset="0"/>
              </a:rPr>
              <a:t>ОТ компетентного учителя  начальных классов – к компетентном ученику</a:t>
            </a:r>
            <a:endParaRPr lang="ru-RU" b="1" i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476672"/>
            <a:ext cx="3960440" cy="46166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Выступление на педсовете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5157192"/>
            <a:ext cx="324036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663300"/>
                </a:solidFill>
              </a:rPr>
              <a:t>Автор выступления:</a:t>
            </a:r>
          </a:p>
          <a:p>
            <a:r>
              <a:rPr lang="ru-RU" dirty="0" smtClean="0">
                <a:solidFill>
                  <a:srgbClr val="663300"/>
                </a:solidFill>
              </a:rPr>
              <a:t>учитель начальных классов</a:t>
            </a:r>
          </a:p>
          <a:p>
            <a:r>
              <a:rPr lang="ru-RU" dirty="0" smtClean="0">
                <a:solidFill>
                  <a:srgbClr val="663300"/>
                </a:solidFill>
              </a:rPr>
              <a:t>Ананьева Л.Л.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728" y="692696"/>
            <a:ext cx="6715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rgbClr val="C00000"/>
                </a:solidFill>
              </a:rPr>
              <a:t>УМК</a:t>
            </a:r>
            <a:r>
              <a:rPr lang="ru-RU" sz="3600" b="1" dirty="0" smtClean="0">
                <a:solidFill>
                  <a:srgbClr val="C00000"/>
                </a:solidFill>
              </a:rPr>
              <a:t>  «ПЛАНЕТА ЗНАНИЙ»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Схема формирования </a:t>
            </a:r>
            <a:r>
              <a:rPr lang="ru-RU" sz="3600" b="1" dirty="0" err="1" smtClean="0">
                <a:solidFill>
                  <a:srgbClr val="C00000"/>
                </a:solidFill>
              </a:rPr>
              <a:t>УУД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1027" name="Picture 3" descr="C:\Users\Админ\Desktop\Рисунок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93" y="1785926"/>
            <a:ext cx="9038613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700808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5400" b="1" dirty="0">
              <a:solidFill>
                <a:srgbClr val="9933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27784" y="3284985"/>
            <a:ext cx="5544617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dirty="0" smtClean="0">
                <a:latin typeface="Monotype Corsiva" pitchFamily="66" charset="0"/>
              </a:rPr>
              <a:t>корова  - 2, овца – 2, кукушка – 4, воробей – 8,        петух – 8,      </a:t>
            </a:r>
            <a:r>
              <a:rPr lang="ru-RU" sz="4400" dirty="0" err="1" smtClean="0">
                <a:latin typeface="Monotype Corsiva" pitchFamily="66" charset="0"/>
              </a:rPr>
              <a:t>осел</a:t>
            </a:r>
            <a:r>
              <a:rPr lang="ru-RU" sz="4400" dirty="0" smtClean="0">
                <a:latin typeface="Monotype Corsiva" pitchFamily="66" charset="0"/>
              </a:rPr>
              <a:t> - ? </a:t>
            </a:r>
          </a:p>
          <a:p>
            <a:pPr algn="just"/>
            <a:r>
              <a:rPr lang="ru-RU" sz="5400" dirty="0" smtClean="0">
                <a:latin typeface="Monotype Corsiva" pitchFamily="66" charset="0"/>
              </a:rPr>
              <a:t>                     </a:t>
            </a:r>
            <a:endParaRPr lang="ru-RU" sz="8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дмин\Desktop\Рисунок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14290"/>
            <a:ext cx="3571900" cy="257176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132230" y="5316310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2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980728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83768" y="404665"/>
            <a:ext cx="523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Сущность проекта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000108"/>
            <a:ext cx="72152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специально организованный педагогом </a:t>
            </a:r>
          </a:p>
          <a:p>
            <a:pPr algn="ctr"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самостоятельно либо с помощью  выполняемый ребенком комплекс действий, </a:t>
            </a:r>
          </a:p>
          <a:p>
            <a:pPr algn="ctr"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сопровождающийся поиском информации                 </a:t>
            </a:r>
          </a:p>
          <a:p>
            <a:pPr algn="ctr"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завершающийся созданием творческого продукта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&amp;Pcy;&amp;iecy;&amp;rcy;&amp;scy;&amp;ocy;&amp;ncy;&amp;acy;&amp;lcy;&amp;softcy;&amp;ncy;&amp;ycy;&amp;jcy; &amp;scy;&amp;acy;&amp;jcy;&amp;tcy; - &amp;Scy;&amp;ocy;&amp;vcy;&amp;iecy;&amp;tcy;&amp;ycy; &amp;rcy;&amp;ocy;&amp;dcy;&amp;icy;&amp;tcy;&amp;iecy;&amp;lcy;&amp;yacy;&amp;mcy;. &amp;Ucy;&amp;chcy;&amp;icy;&amp;mcy;&amp;scy;&amp;yacy; &amp;vcy;&amp;mcy;&amp;iecy;&amp;scy;&amp;tcy;&amp;iecy;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14356"/>
            <a:ext cx="3096344" cy="350046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86182" y="428604"/>
            <a:ext cx="50006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6900" indent="-514350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Структура проекта:</a:t>
            </a:r>
          </a:p>
          <a:p>
            <a:pPr marL="596900" indent="-514350">
              <a:buFont typeface="Gill Sans MT" pitchFamily="34" charset="0"/>
              <a:buAutoNum type="arabicPeriod"/>
            </a:pPr>
            <a:r>
              <a:rPr lang="ru-RU" sz="4000" dirty="0" smtClean="0">
                <a:solidFill>
                  <a:srgbClr val="7030A0"/>
                </a:solidFill>
              </a:rPr>
              <a:t>П</a:t>
            </a:r>
            <a:r>
              <a:rPr lang="ru-RU" sz="4000" dirty="0" smtClean="0"/>
              <a:t>роблема</a:t>
            </a:r>
          </a:p>
          <a:p>
            <a:pPr marL="596900" indent="-514350">
              <a:buFont typeface="Gill Sans MT" pitchFamily="34" charset="0"/>
              <a:buAutoNum type="arabicPeriod"/>
            </a:pPr>
            <a:r>
              <a:rPr lang="ru-RU" sz="4000" dirty="0" smtClean="0">
                <a:solidFill>
                  <a:srgbClr val="7030A0"/>
                </a:solidFill>
              </a:rPr>
              <a:t>П</a:t>
            </a:r>
            <a:r>
              <a:rPr lang="ru-RU" sz="4000" dirty="0" smtClean="0"/>
              <a:t>ланирование</a:t>
            </a:r>
          </a:p>
          <a:p>
            <a:pPr marL="596900" indent="-514350">
              <a:buFont typeface="Gill Sans MT" pitchFamily="34" charset="0"/>
              <a:buAutoNum type="arabicPeriod"/>
            </a:pPr>
            <a:r>
              <a:rPr lang="ru-RU" sz="4000" dirty="0" smtClean="0">
                <a:solidFill>
                  <a:srgbClr val="7030A0"/>
                </a:solidFill>
              </a:rPr>
              <a:t>П</a:t>
            </a:r>
            <a:r>
              <a:rPr lang="ru-RU" sz="4000" dirty="0" smtClean="0"/>
              <a:t>оиск   информации</a:t>
            </a:r>
          </a:p>
          <a:p>
            <a:pPr marL="596900" indent="-514350">
              <a:buFont typeface="Gill Sans MT" pitchFamily="34" charset="0"/>
              <a:buAutoNum type="arabicPeriod"/>
            </a:pPr>
            <a:r>
              <a:rPr lang="ru-RU" sz="4000" dirty="0" smtClean="0">
                <a:solidFill>
                  <a:srgbClr val="7030A0"/>
                </a:solidFill>
              </a:rPr>
              <a:t>П</a:t>
            </a:r>
            <a:r>
              <a:rPr lang="ru-RU" sz="4000" dirty="0" smtClean="0"/>
              <a:t>родукт</a:t>
            </a:r>
          </a:p>
          <a:p>
            <a:pPr marL="596900" indent="-514350">
              <a:buFont typeface="Gill Sans MT" pitchFamily="34" charset="0"/>
              <a:buAutoNum type="arabicPeriod"/>
            </a:pPr>
            <a:r>
              <a:rPr lang="ru-RU" sz="4000" dirty="0" smtClean="0">
                <a:solidFill>
                  <a:srgbClr val="7030A0"/>
                </a:solidFill>
              </a:rPr>
              <a:t>П</a:t>
            </a:r>
            <a:r>
              <a:rPr lang="ru-RU" sz="4000" dirty="0" smtClean="0"/>
              <a:t>резентация</a:t>
            </a:r>
          </a:p>
          <a:p>
            <a:pPr marL="596900" indent="-514350">
              <a:buFont typeface="Gill Sans MT" pitchFamily="34" charset="0"/>
              <a:buAutoNum type="arabicPeriod"/>
            </a:pPr>
            <a:r>
              <a:rPr lang="ru-RU" sz="4000" dirty="0" smtClean="0">
                <a:solidFill>
                  <a:srgbClr val="7030A0"/>
                </a:solidFill>
              </a:rPr>
              <a:t>П</a:t>
            </a:r>
            <a:r>
              <a:rPr lang="ru-RU" sz="4000" dirty="0" smtClean="0"/>
              <a:t>ортфолио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2068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 Место    в учебном процессе 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357299"/>
            <a:ext cx="79208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 smtClean="0"/>
              <a:t>Существует проблема, суть которой – недостаток знания или информации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/>
              <a:t>Есть значимость результата для ребенка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/>
              <a:t>Есть возможность самостоятельной деятельности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/>
              <a:t>Есть возможность творческой деятельности</a:t>
            </a:r>
          </a:p>
          <a:p>
            <a:pPr>
              <a:buFont typeface="Wingdings" pitchFamily="2" charset="2"/>
              <a:buChar char="v"/>
            </a:pPr>
            <a:endParaRPr lang="ru-RU" sz="36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sz="3600" dirty="0" smtClean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Админ\Desktop\Рисунок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1" y="4572008"/>
            <a:ext cx="928694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5013176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23728" y="476672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Преимущества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5427305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5436306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683568" y="1249129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1000108"/>
            <a:ext cx="72152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  <a:p>
            <a:pPr algn="just"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Целостность</a:t>
            </a:r>
          </a:p>
          <a:p>
            <a:pPr algn="just"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Оптимальность</a:t>
            </a:r>
          </a:p>
          <a:p>
            <a:pPr algn="just"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Информационная насыщенность</a:t>
            </a:r>
          </a:p>
          <a:p>
            <a:pPr algn="just"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Эмоциональная насыщенность</a:t>
            </a:r>
          </a:p>
          <a:p>
            <a:pPr algn="just"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Результативность</a:t>
            </a:r>
          </a:p>
          <a:p>
            <a:pPr algn="just"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Воспитательный потенциал</a:t>
            </a:r>
          </a:p>
          <a:p>
            <a:pPr algn="just">
              <a:buFont typeface="Arial" pitchFamily="34" charset="0"/>
              <a:buChar char="•"/>
            </a:pPr>
            <a:r>
              <a:rPr lang="ru-RU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Воспроизводимость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дмин\Desktop\Рисунок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794" y="428604"/>
            <a:ext cx="2286048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5013176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23728" y="476672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Маршрутный лист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5427305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5436306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683568" y="1249129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 descr="C:\Users\Админ\Desktop\Рисунок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71546"/>
            <a:ext cx="7559675" cy="5502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5013176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5427305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5436306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683568" y="1249129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1000108"/>
            <a:ext cx="7215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F:\DSC_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8444021" cy="54042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5013176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5427305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5436306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683568" y="1249129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1000108"/>
            <a:ext cx="7215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F:\DSC_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328" y="836712"/>
            <a:ext cx="7965344" cy="5310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5013176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5427305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5436306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683568" y="1249129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1000108"/>
            <a:ext cx="7215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F:\DSC_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548680"/>
            <a:ext cx="3627191" cy="5819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8136904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2800" b="1" dirty="0" smtClean="0">
              <a:solidFill>
                <a:srgbClr val="9933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993300"/>
                </a:solidFill>
              </a:rPr>
              <a:t> рассмотреть виды </a:t>
            </a:r>
            <a:r>
              <a:rPr lang="ru-RU" sz="3200" b="1" dirty="0" err="1" smtClean="0">
                <a:solidFill>
                  <a:srgbClr val="993300"/>
                </a:solidFill>
              </a:rPr>
              <a:t>УУД</a:t>
            </a:r>
            <a:r>
              <a:rPr lang="ru-RU" sz="3200" b="1" dirty="0" smtClean="0">
                <a:solidFill>
                  <a:srgbClr val="993300"/>
                </a:solidFill>
              </a:rPr>
              <a:t>, их содержание, требования к результатам </a:t>
            </a:r>
            <a:r>
              <a:rPr lang="ru-RU" sz="3200" b="1" dirty="0" err="1" smtClean="0">
                <a:solidFill>
                  <a:srgbClr val="993300"/>
                </a:solidFill>
              </a:rPr>
              <a:t>сформированности</a:t>
            </a:r>
            <a:r>
              <a:rPr lang="ru-RU" sz="3200" b="1" dirty="0" smtClean="0">
                <a:solidFill>
                  <a:srgbClr val="993300"/>
                </a:solidFill>
              </a:rPr>
              <a:t>;</a:t>
            </a:r>
          </a:p>
          <a:p>
            <a:endParaRPr lang="ru-RU" sz="3200" b="1" dirty="0" smtClean="0">
              <a:solidFill>
                <a:srgbClr val="9933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993300"/>
                </a:solidFill>
              </a:rPr>
              <a:t> ознакомиться с технологией, позволяющей  формировать  </a:t>
            </a:r>
            <a:r>
              <a:rPr lang="ru-RU" sz="3200" b="1" dirty="0" err="1" smtClean="0">
                <a:solidFill>
                  <a:srgbClr val="993300"/>
                </a:solidFill>
              </a:rPr>
              <a:t>УУД</a:t>
            </a:r>
            <a:r>
              <a:rPr lang="ru-RU" sz="3200" b="1" dirty="0" smtClean="0">
                <a:solidFill>
                  <a:srgbClr val="993300"/>
                </a:solidFill>
              </a:rPr>
              <a:t> у учащихся начальной   школы;</a:t>
            </a:r>
          </a:p>
          <a:p>
            <a:r>
              <a:rPr lang="ru-RU" sz="3200" b="1" dirty="0" smtClean="0">
                <a:solidFill>
                  <a:srgbClr val="993300"/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993300"/>
                </a:solidFill>
              </a:rPr>
              <a:t> приобрести практический опыт выполнения этапов проекта</a:t>
            </a:r>
            <a:endParaRPr lang="ru-RU" sz="3200" b="1" dirty="0">
              <a:solidFill>
                <a:srgbClr val="9933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9832" y="260648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ПЛАН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5427305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5436306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683568" y="1249129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1000108"/>
            <a:ext cx="7215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3960440" cy="59406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10612"/>
            <a:ext cx="3960440" cy="5940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5013176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23728" y="476672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ФОРМЫ  ПРОДУКТА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5427305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5436306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683568" y="1249129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1285860"/>
            <a:ext cx="721523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книжка-самоделка, рисунок, серия иллюстраций,  комикс, стенгазета, газета, журнал, буклет, баннер, реклама, атлас, наглядные пособия, плакат, словарь справочник </a:t>
            </a:r>
          </a:p>
          <a:p>
            <a:pPr algn="just">
              <a:spcBef>
                <a:spcPct val="0"/>
              </a:spcBef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коллекция, гербарий, костюм, макет, поделка, модель,  игра, игрушка, панно, поделка,  фотоальбом,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аудиоальбом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выставка</a:t>
            </a:r>
          </a:p>
          <a:p>
            <a:pPr algn="just">
              <a:spcBef>
                <a:spcPct val="0"/>
              </a:spcBef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заочная экскурсия, телепередача,, путешествие, инсценировка, спектакль, соревнования, диафильм, викторина, научная конференция, ролевая, деловая, спортивная, интеллектуально - творческая игра, праздник, представление, сценарий праздника, видеофильм, экологическая программа, публикация,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5013176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23728" y="476672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Карта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5427305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5436306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683568" y="1249129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1000108"/>
            <a:ext cx="7215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дмин\Desktop\Рисунок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4250" y="1071546"/>
            <a:ext cx="7173913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5013176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23728" y="476672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Карта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5427305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5436306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683568" y="1249129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1000108"/>
            <a:ext cx="7215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Админ\Desktop\Рисунок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9138" y="1214422"/>
            <a:ext cx="7705725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864" y="404664"/>
            <a:ext cx="3295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РЕЗУЛЬТАТ</a:t>
            </a:r>
            <a:endParaRPr lang="ru-RU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76672"/>
            <a:ext cx="4421879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67544" y="54868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Рефлексия: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9952" y="836712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Я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ртем\Desktop\61882435_1279919522_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95537" y="404664"/>
            <a:ext cx="8388424" cy="60486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3768" y="620688"/>
            <a:ext cx="46805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Хоть выйди ты не в белый свет</a:t>
            </a:r>
          </a:p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 в поле за околицей, —</a:t>
            </a:r>
          </a:p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Пока идешь за кем-то вслед,</a:t>
            </a:r>
          </a:p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Дорога не запомнится.</a:t>
            </a:r>
          </a:p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Зато, куда б ты ни попал</a:t>
            </a:r>
          </a:p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по какой распутице,</a:t>
            </a:r>
          </a:p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Дорога та, что сам искал,</a:t>
            </a:r>
          </a:p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Вовек не позабудется. </a:t>
            </a:r>
          </a:p>
          <a:p>
            <a:r>
              <a:rPr lang="ru-RU" sz="2400" b="1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Н.Рыленков</a:t>
            </a:r>
            <a:endParaRPr lang="en-US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3645024"/>
            <a:ext cx="61206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 </a:t>
            </a:r>
            <a:r>
              <a:rPr lang="ru-RU" sz="8000" b="1" dirty="0" smtClean="0">
                <a:solidFill>
                  <a:srgbClr val="FF0000"/>
                </a:solidFill>
              </a:rPr>
              <a:t>Благодарю    </a:t>
            </a:r>
          </a:p>
          <a:p>
            <a:r>
              <a:rPr lang="ru-RU" sz="8000" b="1" dirty="0" smtClean="0">
                <a:solidFill>
                  <a:srgbClr val="FF0000"/>
                </a:solidFill>
              </a:rPr>
              <a:t>за </a:t>
            </a:r>
            <a:r>
              <a:rPr lang="en-US" sz="8000" b="1" dirty="0" smtClean="0">
                <a:solidFill>
                  <a:srgbClr val="FF0000"/>
                </a:solidFill>
              </a:rPr>
              <a:t> </a:t>
            </a:r>
            <a:r>
              <a:rPr lang="ru-RU" sz="8000" b="1" dirty="0" smtClean="0">
                <a:solidFill>
                  <a:srgbClr val="FF0000"/>
                </a:solidFill>
              </a:rPr>
              <a:t>внимание</a:t>
            </a:r>
            <a:endParaRPr lang="ru-RU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92696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http://gym1.oprb.ru/data/15/845/news/26997_photo.jpg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980728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http://media.nn.ru/data/forum/images/2013-07/70399699-turistenok.jpg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268760"/>
            <a:ext cx="6606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http://s60.radikal.ru/i167/1010/0b/0b30a96f7a3d.png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556792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http://www.nextonmarket.com/u/4857/p/640x480/1b22de778ea2959e60b9e719fbe5b438.jpg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132856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http://img1.liveinternet.ru/images/attach/c/3/74/837/74837071_A_ZNAETE.jpg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420888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7"/>
              </a:rPr>
              <a:t>http://900igr.net/datai/mkhk/ZHivopis-Rossii-19-veka/0029-054-Domashnee-zadanie-Podgotovit-proekty-po-odnoj-iz-tem-Tretjakovskaja.jpg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2996952"/>
            <a:ext cx="6534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8"/>
              </a:rPr>
              <a:t>http://www.rostovkniga.com/assets/images/kartinki/5.gif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3284984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9"/>
              </a:rPr>
              <a:t>http://img0.liveinternet.ru/images/attach/c/5/88/542/88542438_clipart64.png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3573016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0"/>
              </a:rPr>
              <a:t>http://files.ru.ladoshki.com/data/goesdown/Oseeva_Valentina/pics/_author.jpg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3861048"/>
            <a:ext cx="6534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1"/>
              </a:rPr>
              <a:t>http://thelib.ru/books/00/04/18/00041827/any2fbimgloader1.jpeg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4149080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2"/>
              </a:rPr>
              <a:t>http://im1-tub-ru.yandex.net/i?id=89d9b2e67b9eb14e936ed6a03548ef7f-137-144&amp;n=21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4725144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3"/>
              </a:rPr>
              <a:t>http://i.47news.ru/photos/2013/07/1280x1024_YSpYTnzlVnpj4MdR1Z8m.jpg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5013176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4"/>
              </a:rPr>
              <a:t>http://kinofilms.tv/images/films/48/47428/pict/2.jpg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5301208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5"/>
              </a:rPr>
              <a:t>http://funforkids.ru/pictures/school21/school21055.jpg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23528" y="5589240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6"/>
              </a:rPr>
              <a:t>http://s58.radikal.ru/i160/1212/96/a176553124fe.jpg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23528" y="5877272"/>
            <a:ext cx="85689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17"/>
              </a:rPr>
              <a:t>http://yandex.ru/images/search?text=%20%D1%81%D0%BB%D0%BE%D0%B2%D0%B0%D1%80%D0%B8%20%20%D0%BA%D0%B0%D1%80%D1%82%D0%B8%D0%BD%D0%BA%D0%B0%20%20&amp;uinfo=sw-1280-sh-1024-ww-1263-wh-909-pd-1-wp-5x4_1280x1024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2771800" y="33265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Ссылки на интернет-ресурс: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785794"/>
            <a:ext cx="77867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Ссылки на интернет-ресурсы</a:t>
            </a:r>
          </a:p>
          <a:p>
            <a:r>
              <a:rPr lang="en-US" dirty="0" smtClean="0">
                <a:hlinkClick r:id="rId2"/>
              </a:rPr>
              <a:t>http://starshin.inmarket.biz/images/prodimages/20/0/200316_1_b.jpg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http://img1.liveinternet.ru/images/attach/c/7/97/685/97685321_4682843_ce36cacb87.png</a:t>
            </a:r>
            <a:r>
              <a:rPr lang="ru-RU" dirty="0" smtClean="0"/>
              <a:t>   </a:t>
            </a:r>
          </a:p>
          <a:p>
            <a:r>
              <a:rPr lang="en-US" dirty="0" smtClean="0">
                <a:hlinkClick r:id="rId4"/>
              </a:rPr>
              <a:t>http://homepages.wmich.edu/~ckv9258/powerp_ludlow_c_files/master99_background.gif</a:t>
            </a:r>
            <a:r>
              <a:rPr lang="ru-RU" smtClean="0"/>
              <a:t>     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95736" y="5085184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663300"/>
                </a:solidFill>
              </a:rPr>
              <a:t>Автор шаблона:</a:t>
            </a:r>
          </a:p>
          <a:p>
            <a:r>
              <a:rPr lang="ru-RU" sz="2000" b="1" i="1" dirty="0" smtClean="0">
                <a:solidFill>
                  <a:srgbClr val="663300"/>
                </a:solidFill>
              </a:rPr>
              <a:t>учитель иностранного языка</a:t>
            </a:r>
          </a:p>
          <a:p>
            <a:r>
              <a:rPr lang="ru-RU" sz="2000" b="1" i="1" dirty="0" smtClean="0">
                <a:solidFill>
                  <a:srgbClr val="663300"/>
                </a:solidFill>
              </a:rPr>
              <a:t>МОУ СОШ №1 г. Камешково</a:t>
            </a:r>
          </a:p>
          <a:p>
            <a:r>
              <a:rPr lang="ru-RU" sz="2000" b="1" i="1" dirty="0" err="1" smtClean="0">
                <a:solidFill>
                  <a:srgbClr val="663300"/>
                </a:solidFill>
              </a:rPr>
              <a:t>Шахторина</a:t>
            </a:r>
            <a:r>
              <a:rPr lang="ru-RU" sz="2000" b="1" i="1" dirty="0" smtClean="0">
                <a:solidFill>
                  <a:srgbClr val="663300"/>
                </a:solidFill>
              </a:rPr>
              <a:t> Ольга Владимировна</a:t>
            </a:r>
            <a:endParaRPr lang="ru-RU" sz="2000" b="1" i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620688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993300"/>
                </a:solidFill>
              </a:rPr>
              <a:t>«</a:t>
            </a:r>
            <a:endParaRPr lang="ru-RU" sz="2400" b="1" dirty="0">
              <a:solidFill>
                <a:srgbClr val="9933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700808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5400" b="1" dirty="0">
              <a:solidFill>
                <a:srgbClr val="993300"/>
              </a:solidFill>
            </a:endParaRPr>
          </a:p>
        </p:txBody>
      </p:sp>
      <p:pic>
        <p:nvPicPr>
          <p:cNvPr id="4" name="Picture 3" descr="C:\Users\user\Desktop\fgosn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152264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28728" y="1428736"/>
            <a:ext cx="6929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1928802"/>
            <a:ext cx="61436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err="1" smtClean="0">
                <a:solidFill>
                  <a:srgbClr val="FF0000"/>
                </a:solidFill>
              </a:rPr>
              <a:t>ФГОС</a:t>
            </a:r>
            <a:r>
              <a:rPr lang="ru-RU" sz="7200" dirty="0" smtClean="0">
                <a:solidFill>
                  <a:schemeClr val="accent2"/>
                </a:solidFill>
              </a:rPr>
              <a:t> </a:t>
            </a:r>
            <a:br>
              <a:rPr lang="ru-RU" sz="7200" dirty="0" smtClean="0">
                <a:solidFill>
                  <a:schemeClr val="accent2"/>
                </a:solidFill>
              </a:rPr>
            </a:br>
            <a:r>
              <a:rPr lang="ru-RU" sz="4800" b="1" dirty="0" smtClean="0">
                <a:solidFill>
                  <a:srgbClr val="993300"/>
                </a:solidFill>
              </a:rPr>
              <a:t>федеральный государственный образовательный стандарт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620688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993300"/>
                </a:solidFill>
              </a:rPr>
              <a:t>«</a:t>
            </a:r>
            <a:endParaRPr lang="ru-RU" sz="2400" b="1" dirty="0">
              <a:solidFill>
                <a:srgbClr val="9933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700808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5400" b="1" dirty="0">
              <a:solidFill>
                <a:srgbClr val="993300"/>
              </a:solidFill>
            </a:endParaRPr>
          </a:p>
        </p:txBody>
      </p:sp>
      <p:pic>
        <p:nvPicPr>
          <p:cNvPr id="4" name="Picture 3" descr="C:\Users\user\Desktop\fgosn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152264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86000" y="357167"/>
            <a:ext cx="45720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Дети усваивают</a:t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1428736"/>
            <a:ext cx="692948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10%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 того, что они читают; 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- 30%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 того, что они видят; 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- 50%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 того, что они видят и слышат;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70%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от того, что они обсуждают с другими; 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80%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от того, что основано на личном опыте; 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90 %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от того, что они проговаривают в то время, как делают; 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95%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 того, чему они обучаются сами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692696"/>
            <a:ext cx="7560840" cy="175432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cap="small" dirty="0" smtClean="0">
                <a:ln w="9000" cmpd="sng">
                  <a:solidFill>
                    <a:srgbClr val="74856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748560">
                        <a:shade val="20000"/>
                        <a:satMod val="245000"/>
                      </a:srgbClr>
                    </a:gs>
                    <a:gs pos="43000">
                      <a:srgbClr val="748560">
                        <a:satMod val="255000"/>
                      </a:srgbClr>
                    </a:gs>
                    <a:gs pos="48000">
                      <a:srgbClr val="748560">
                        <a:shade val="85000"/>
                        <a:satMod val="255000"/>
                      </a:srgbClr>
                    </a:gs>
                    <a:gs pos="100000">
                      <a:srgbClr val="74856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Новые подходы к деятельности учителя в условиях </a:t>
            </a:r>
            <a:r>
              <a:rPr lang="ru-RU" sz="3600" b="1" cap="small" dirty="0" err="1" smtClean="0">
                <a:ln w="9000" cmpd="sng">
                  <a:solidFill>
                    <a:srgbClr val="74856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748560">
                        <a:shade val="20000"/>
                        <a:satMod val="245000"/>
                      </a:srgbClr>
                    </a:gs>
                    <a:gs pos="43000">
                      <a:srgbClr val="748560">
                        <a:satMod val="255000"/>
                      </a:srgbClr>
                    </a:gs>
                    <a:gs pos="48000">
                      <a:srgbClr val="748560">
                        <a:shade val="85000"/>
                        <a:satMod val="255000"/>
                      </a:srgbClr>
                    </a:gs>
                    <a:gs pos="100000">
                      <a:srgbClr val="74856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ФГОС</a:t>
            </a:r>
            <a:r>
              <a:rPr lang="ru-RU" sz="3600" b="1" cap="small" dirty="0" smtClean="0">
                <a:ln w="9000" cmpd="sng">
                  <a:solidFill>
                    <a:srgbClr val="74856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748560">
                        <a:shade val="20000"/>
                        <a:satMod val="245000"/>
                      </a:srgbClr>
                    </a:gs>
                    <a:gs pos="43000">
                      <a:srgbClr val="748560">
                        <a:satMod val="255000"/>
                      </a:srgbClr>
                    </a:gs>
                    <a:gs pos="48000">
                      <a:srgbClr val="748560">
                        <a:shade val="85000"/>
                        <a:satMod val="255000"/>
                      </a:srgbClr>
                    </a:gs>
                    <a:gs pos="100000">
                      <a:srgbClr val="74856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cap="small" dirty="0" smtClean="0">
                <a:ln w="9000" cmpd="sng">
                  <a:solidFill>
                    <a:srgbClr val="74856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748560">
                        <a:shade val="20000"/>
                        <a:satMod val="245000"/>
                      </a:srgbClr>
                    </a:gs>
                    <a:gs pos="43000">
                      <a:srgbClr val="748560">
                        <a:satMod val="255000"/>
                      </a:srgbClr>
                    </a:gs>
                    <a:gs pos="48000">
                      <a:srgbClr val="748560">
                        <a:shade val="85000"/>
                        <a:satMod val="255000"/>
                      </a:srgbClr>
                    </a:gs>
                    <a:gs pos="100000">
                      <a:srgbClr val="74856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endParaRPr lang="ru-RU" sz="3600" b="1" i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2564904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i="1" dirty="0">
              <a:solidFill>
                <a:srgbClr val="9933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2413338"/>
            <a:ext cx="750099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</a:t>
            </a:r>
          </a:p>
          <a:p>
            <a:pPr marL="571500" indent="-57150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целевого       ( цель, задачи)</a:t>
            </a:r>
          </a:p>
          <a:p>
            <a:pPr marL="571500" indent="-57150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операционно-деятельностного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(технологии, формы, методы)</a:t>
            </a:r>
          </a:p>
          <a:p>
            <a:pPr marL="571500" indent="-57150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контрольно-регулирующего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(системы оценки   качества) 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компонентов в работе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484784"/>
            <a:ext cx="78488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993300"/>
                </a:solidFill>
              </a:rPr>
              <a:t>Повышение качеств образования за счет   </a:t>
            </a:r>
            <a:r>
              <a:rPr lang="ru-RU" sz="3600" b="1" i="1" dirty="0" smtClean="0">
                <a:solidFill>
                  <a:srgbClr val="993300"/>
                </a:solidFill>
              </a:rPr>
              <a:t>формирование универсальных учебных действий, </a:t>
            </a:r>
          </a:p>
          <a:p>
            <a:r>
              <a:rPr lang="ru-RU" sz="3600" b="1" i="1" dirty="0" smtClean="0">
                <a:solidFill>
                  <a:srgbClr val="993300"/>
                </a:solidFill>
              </a:rPr>
              <a:t>обеспечивающих высокую эффективность решения жизненных задач и возможность саморазвития учащихся.</a:t>
            </a:r>
            <a:endParaRPr lang="ru-RU" sz="4000" b="1" i="1" dirty="0" smtClean="0">
              <a:solidFill>
                <a:srgbClr val="993300"/>
              </a:solidFill>
            </a:endParaRPr>
          </a:p>
          <a:p>
            <a:pPr algn="ctr">
              <a:buFontTx/>
              <a:buNone/>
            </a:pPr>
            <a:endParaRPr lang="ru-RU" sz="3600" b="1" dirty="0">
              <a:solidFill>
                <a:srgbClr val="9933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63888" y="620688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Цель: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44034" name="Picture 2" descr="&amp;Pcy;&amp;rcy;&amp;yacy;&amp;mcy;&amp;ocy;&amp;jcy; &amp;ecy;&amp;fcy;&amp;icy;&amp;rcy; / &amp;Vcy;&amp;ycy;&amp;zhcy;&amp;icy;&amp;vcy;&amp;acy;&amp;ncy;&amp;icy;&amp;iecy; &amp;vcy; &amp;Ecy;&amp;kcy;&amp;scy;&amp;tcy;&amp;rcy;&amp;iecy;&amp;mcy;&amp;acy;&amp;lcy;&amp;softcy;&amp;ncy;&amp;ycy;&amp;khcy; &amp;Ucy;&amp;scy;&amp;lcy;&amp;ocy;&amp;vcy;&amp;icy;&amp;yacy;&amp;khcy; - &amp;Ncy;&amp;iecy;&amp;Pcy;&amp;rcy;&amp;ocy;&amp;pcy;&amp;acy;&amp;dcy;&amp;u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4643446"/>
            <a:ext cx="2143140" cy="1928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692696"/>
            <a:ext cx="756084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2"/>
                </a:solidFill>
                <a:latin typeface="Times New Roman" pitchFamily="18" charset="0"/>
              </a:rPr>
              <a:t> Деятельностный подход</a:t>
            </a:r>
            <a:endParaRPr lang="ru-RU" sz="3600" b="1" i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1027" name="Picture 3" descr="C:\Users\Админ\Desktop\Рисунок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1688" y="1643050"/>
            <a:ext cx="7540625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476672"/>
            <a:ext cx="5184576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A50021"/>
                </a:solidFill>
              </a:rPr>
              <a:t>Универсальные учебные </a:t>
            </a:r>
          </a:p>
          <a:p>
            <a:pPr algn="ctr"/>
            <a:r>
              <a:rPr lang="ru-RU" sz="3200" b="1" dirty="0" smtClean="0">
                <a:solidFill>
                  <a:srgbClr val="A50021"/>
                </a:solidFill>
              </a:rPr>
              <a:t>действия разделены </a:t>
            </a:r>
          </a:p>
          <a:p>
            <a:pPr algn="ctr"/>
            <a:r>
              <a:rPr lang="ru-RU" sz="3200" b="1" dirty="0" smtClean="0">
                <a:solidFill>
                  <a:srgbClr val="A50021"/>
                </a:solidFill>
              </a:rPr>
              <a:t>на четыре блока:</a:t>
            </a:r>
            <a:endParaRPr lang="ru-RU" sz="3200" b="1" dirty="0">
              <a:solidFill>
                <a:srgbClr val="A5002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95536" y="2924944"/>
            <a:ext cx="2736304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663300"/>
                </a:solidFill>
              </a:rPr>
              <a:t>личностный</a:t>
            </a:r>
            <a:endParaRPr lang="ru-RU" sz="2400" b="1" dirty="0">
              <a:solidFill>
                <a:srgbClr val="6633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475656" y="4293096"/>
            <a:ext cx="2952328" cy="914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663300"/>
                </a:solidFill>
              </a:rPr>
              <a:t>регулятивные</a:t>
            </a:r>
            <a:endParaRPr lang="ru-RU" sz="2400" b="1" dirty="0">
              <a:solidFill>
                <a:srgbClr val="6633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788024" y="4221088"/>
            <a:ext cx="3384376" cy="100811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663300"/>
                </a:solidFill>
              </a:rPr>
              <a:t>познавательные</a:t>
            </a:r>
            <a:endParaRPr lang="ru-RU" sz="2400" b="1" dirty="0">
              <a:solidFill>
                <a:srgbClr val="6633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508104" y="2996952"/>
            <a:ext cx="3240360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663300"/>
                </a:solidFill>
              </a:rPr>
              <a:t>Коммуникативные</a:t>
            </a:r>
          </a:p>
          <a:p>
            <a:pPr algn="ctr"/>
            <a:endParaRPr lang="ru-RU" sz="2000" b="1" dirty="0">
              <a:solidFill>
                <a:srgbClr val="66330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 rot="757005">
            <a:off x="3631702" y="2220686"/>
            <a:ext cx="296417" cy="1972366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21058064">
            <a:off x="5546235" y="2296329"/>
            <a:ext cx="288032" cy="508520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20864169">
            <a:off x="4862648" y="2215112"/>
            <a:ext cx="287695" cy="2005547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108373">
            <a:off x="2783636" y="2307664"/>
            <a:ext cx="288032" cy="576064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7308304" y="5373216"/>
            <a:ext cx="288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 </a:t>
            </a:r>
            <a:endParaRPr lang="ru-RU" sz="4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85918" y="428604"/>
            <a:ext cx="5184576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A50021"/>
                </a:solidFill>
              </a:rPr>
              <a:t>Универсальные учебные </a:t>
            </a:r>
          </a:p>
          <a:p>
            <a:pPr algn="ctr"/>
            <a:r>
              <a:rPr lang="ru-RU" sz="3200" b="1" dirty="0" smtClean="0">
                <a:solidFill>
                  <a:srgbClr val="A50021"/>
                </a:solidFill>
              </a:rPr>
              <a:t>действия разделены </a:t>
            </a:r>
          </a:p>
          <a:p>
            <a:pPr algn="ctr"/>
            <a:r>
              <a:rPr lang="ru-RU" sz="3200" b="1" dirty="0" smtClean="0">
                <a:solidFill>
                  <a:srgbClr val="A50021"/>
                </a:solidFill>
              </a:rPr>
              <a:t>на четыре блока:</a:t>
            </a:r>
            <a:endParaRPr lang="ru-RU" sz="3200" b="1" dirty="0">
              <a:solidFill>
                <a:srgbClr val="A5002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8596" y="2928934"/>
            <a:ext cx="2736304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663300"/>
                </a:solidFill>
              </a:rPr>
              <a:t>личностные</a:t>
            </a:r>
            <a:endParaRPr lang="ru-RU" sz="2400" b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700808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5400" b="1" dirty="0">
              <a:solidFill>
                <a:srgbClr val="993300"/>
              </a:solidFill>
            </a:endParaRPr>
          </a:p>
        </p:txBody>
      </p:sp>
      <p:pic>
        <p:nvPicPr>
          <p:cNvPr id="4" name="Picture 3" descr="C:\Users\user\Desktop\fgosn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152264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286000" y="642918"/>
            <a:ext cx="59293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Monotype Corsiva" pitchFamily="66" charset="0"/>
              </a:rPr>
              <a:t>«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Скажи мне – и я забуду,</a:t>
            </a:r>
          </a:p>
          <a:p>
            <a:pPr algn="just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Покажи мне – и я запомню,</a:t>
            </a:r>
          </a:p>
          <a:p>
            <a:pPr algn="just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Дай мне сделать  – и я научусь»</a:t>
            </a:r>
          </a:p>
          <a:p>
            <a:pPr algn="just"/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Древняя китайская пословица</a:t>
            </a:r>
          </a:p>
          <a:p>
            <a:pPr algn="just"/>
            <a:endParaRPr lang="ru-RU" sz="32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2690336"/>
            <a:ext cx="61436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«Спорьте, заблуждайтесь, ошибайтесь, но ради бога, размышляйте, и хотя и криво, да сами». </a:t>
            </a:r>
          </a:p>
          <a:p>
            <a:pPr algn="just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Немецкий философ</a:t>
            </a:r>
          </a:p>
          <a:p>
            <a:pPr algn="just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Г.Э. Лессинг 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1796</TotalTime>
  <Words>705</Words>
  <Application>Microsoft Office PowerPoint</Application>
  <PresentationFormat>Экран (4:3)</PresentationFormat>
  <Paragraphs>171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Arial</vt:lpstr>
      <vt:lpstr>Calibri</vt:lpstr>
      <vt:lpstr>Cambria</vt:lpstr>
      <vt:lpstr>Gill Sans MT</vt:lpstr>
      <vt:lpstr>Monotype Corsiva</vt:lpstr>
      <vt:lpstr>Times New Roman</vt:lpstr>
      <vt:lpstr>Wingdings</vt:lpstr>
      <vt:lpstr>Тема Office</vt:lpstr>
      <vt:lpstr>ОТ компетентного учителя  начальных классов – к компетентном ученику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User-PC</cp:lastModifiedBy>
  <cp:revision>187</cp:revision>
  <dcterms:created xsi:type="dcterms:W3CDTF">2014-11-15T18:27:53Z</dcterms:created>
  <dcterms:modified xsi:type="dcterms:W3CDTF">2015-04-07T10:27:36Z</dcterms:modified>
</cp:coreProperties>
</file>